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23"/>
  </p:handoutMasterIdLst>
  <p:sldIdLst>
    <p:sldId id="284" r:id="rId2"/>
    <p:sldId id="287" r:id="rId3"/>
    <p:sldId id="292" r:id="rId4"/>
    <p:sldId id="285" r:id="rId5"/>
    <p:sldId id="286" r:id="rId6"/>
    <p:sldId id="288" r:id="rId7"/>
    <p:sldId id="289" r:id="rId8"/>
    <p:sldId id="276" r:id="rId9"/>
    <p:sldId id="259" r:id="rId10"/>
    <p:sldId id="260" r:id="rId11"/>
    <p:sldId id="261" r:id="rId12"/>
    <p:sldId id="264" r:id="rId13"/>
    <p:sldId id="262" r:id="rId14"/>
    <p:sldId id="272" r:id="rId15"/>
    <p:sldId id="282" r:id="rId16"/>
    <p:sldId id="283" r:id="rId17"/>
    <p:sldId id="273" r:id="rId18"/>
    <p:sldId id="274" r:id="rId19"/>
    <p:sldId id="277" r:id="rId20"/>
    <p:sldId id="290" r:id="rId21"/>
    <p:sldId id="291" r:id="rId22"/>
  </p:sldIdLst>
  <p:sldSz cx="9144000" cy="6858000" type="screen4x3"/>
  <p:notesSz cx="7077075" cy="90201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6600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A50021"/>
            </a:solidFill>
            <a:ln w="38100">
              <a:solidFill>
                <a:srgbClr val="FFFF00"/>
              </a:solidFill>
            </a:ln>
          </c:spPr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</c:v>
                </c:pt>
                <c:pt idx="1">
                  <c:v>30</c:v>
                </c:pt>
                <c:pt idx="2">
                  <c:v>20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15-45F5-90A1-B23365F57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660033"/>
            </a:solidFill>
            <a:ln w="28575">
              <a:solidFill>
                <a:srgbClr val="FFFF00"/>
              </a:solidFill>
            </a:ln>
          </c:spPr>
          <c:dPt>
            <c:idx val="0"/>
            <c:bubble3D val="0"/>
            <c:spPr>
              <a:solidFill>
                <a:srgbClr val="A50021"/>
              </a:solidFill>
              <a:ln w="28575">
                <a:solidFill>
                  <a:srgbClr val="FFFF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02A-4FCD-886D-BE0615A34034}"/>
              </c:ext>
            </c:extLst>
          </c:dPt>
          <c:dPt>
            <c:idx val="1"/>
            <c:bubble3D val="0"/>
            <c:spPr>
              <a:solidFill>
                <a:srgbClr val="A50021"/>
              </a:solidFill>
              <a:ln w="28575">
                <a:solidFill>
                  <a:srgbClr val="FFFF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02A-4FCD-886D-BE0615A34034}"/>
              </c:ext>
            </c:extLst>
          </c:dPt>
          <c:dPt>
            <c:idx val="2"/>
            <c:bubble3D val="0"/>
            <c:spPr>
              <a:solidFill>
                <a:srgbClr val="A50021"/>
              </a:solidFill>
              <a:ln w="28575">
                <a:solidFill>
                  <a:srgbClr val="FFFF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902A-4FCD-886D-BE0615A34034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30</c:v>
                </c:pt>
                <c:pt idx="1">
                  <c:v>40</c:v>
                </c:pt>
                <c:pt idx="2">
                  <c:v>30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2A-4FCD-886D-BE0615A340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0.50926</cdr:x>
      <cdr:y>0.39053</cdr:y>
    </cdr:from>
    <cdr:to>
      <cdr:x>0.74074</cdr:x>
      <cdr:y>0.75292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191000" y="1806575"/>
          <a:ext cx="1905000" cy="167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Cognitive -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Prior Knowledge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50%</a:t>
          </a:r>
          <a:endParaRPr lang="en-US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0.25926</cdr:x>
      <cdr:y>0.48936</cdr:y>
    </cdr:from>
    <cdr:to>
      <cdr:x>0.47222</cdr:x>
      <cdr:y>0.83528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3600" y="2263775"/>
          <a:ext cx="1752600" cy="1600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Affective  -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Attitudes,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Beliefs – 30%</a:t>
          </a:r>
          <a:endParaRPr lang="en-US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0.32407</cdr:x>
      <cdr:y>0.14825</cdr:y>
    </cdr:from>
    <cdr:to>
      <cdr:x>0.49074</cdr:x>
      <cdr:y>0.46122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667000" y="685800"/>
          <a:ext cx="1371627" cy="14477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Teaching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Quality</a:t>
          </a:r>
        </a:p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20%</a:t>
          </a:r>
          <a:endParaRPr lang="en-US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0.28704</cdr:x>
      <cdr:y>0.36239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0" y="0"/>
          <a:ext cx="2362224" cy="1676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3200" b="1" dirty="0">
            <a:solidFill>
              <a:srgbClr val="0000CC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0.51852</cdr:x>
      <cdr:y>0.25875</cdr:y>
    </cdr:from>
    <cdr:to>
      <cdr:x>0.69444</cdr:x>
      <cdr:y>0.62114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267200" y="1196975"/>
          <a:ext cx="1447800" cy="167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Cognitive</a:t>
          </a:r>
        </a:p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30%</a:t>
          </a:r>
          <a:endParaRPr lang="en-US" sz="2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0.4537</cdr:x>
      <cdr:y>0.75292</cdr:y>
    </cdr:from>
    <cdr:to>
      <cdr:x>0.56481</cdr:x>
      <cdr:y>0.95058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733800" y="348297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0.37963</cdr:x>
      <cdr:y>0.62114</cdr:y>
    </cdr:from>
    <cdr:to>
      <cdr:x>0.56481</cdr:x>
      <cdr:y>0.93411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124200" y="2873375"/>
          <a:ext cx="1524000" cy="1447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Affective</a:t>
          </a:r>
        </a:p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40%</a:t>
          </a:r>
          <a:endParaRPr lang="en-US" sz="2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0.31481</cdr:x>
      <cdr:y>0.19286</cdr:y>
    </cdr:from>
    <cdr:to>
      <cdr:x>0.48148</cdr:x>
      <cdr:y>0.55525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590800" y="892175"/>
          <a:ext cx="1371600" cy="1676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Teaching</a:t>
          </a:r>
        </a:p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Quality</a:t>
          </a:r>
        </a:p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30%</a:t>
          </a:r>
        </a:p>
        <a:p xmlns:a="http://schemas.openxmlformats.org/drawingml/2006/main">
          <a:endParaRPr lang="en-US" sz="2400" dirty="0"/>
        </a:p>
      </cdr:txBody>
    </cdr:sp>
  </cdr:relSizeAnchor>
  <cdr:relSizeAnchor xmlns:cdr="http://schemas.openxmlformats.org/drawingml/2006/chartDrawing">
    <cdr:from>
      <cdr:x>0</cdr:x>
      <cdr:y>0.01167</cdr:y>
    </cdr:from>
    <cdr:to>
      <cdr:x>0.28704</cdr:x>
      <cdr:y>0.35758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0" y="53975"/>
          <a:ext cx="2362224" cy="16001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3200" b="1" dirty="0" smtClean="0">
            <a:solidFill>
              <a:srgbClr val="0000CC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10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10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33362-483A-4DD0-9750-404DD11E06CA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67601"/>
            <a:ext cx="3066733" cy="4510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67601"/>
            <a:ext cx="3066733" cy="4510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C4B9D5-8557-4B17-B075-9D4934EC2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10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E3F5536-FBE5-4B1D-A50D-BF0FF387DCE4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49E5D88-0F0B-4625-B704-E78812B1E8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76200"/>
            <a:ext cx="3313355" cy="20574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660033"/>
                </a:solidFill>
              </a:rPr>
              <a:t>Converging Communities</a:t>
            </a:r>
            <a:endParaRPr lang="en-US" b="1" dirty="0">
              <a:solidFill>
                <a:srgbClr val="66003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 algn="ctr"/>
            <a:r>
              <a:rPr lang="en-US" dirty="0" smtClean="0"/>
              <a:t>by </a:t>
            </a:r>
          </a:p>
          <a:p>
            <a:pPr algn="ctr"/>
            <a:r>
              <a:rPr lang="en-US" dirty="0" smtClean="0"/>
              <a:t>Hunter R. Boylan, Ph.D.</a:t>
            </a:r>
          </a:p>
          <a:p>
            <a:pPr algn="ctr"/>
            <a:r>
              <a:rPr lang="en-US" dirty="0" smtClean="0"/>
              <a:t>Professor and Director, NCDE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860636" y="2590800"/>
            <a:ext cx="29117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660033"/>
                </a:solidFill>
              </a:rPr>
              <a:t>Presented for the Colorado Association for Developmental Education</a:t>
            </a:r>
            <a:endParaRPr lang="en-US" sz="2000" b="1" dirty="0">
              <a:solidFill>
                <a:srgbClr val="660033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5323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Integration On Campus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699029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Recognize that it takes all the resources available to promote student success.</a:t>
            </a:r>
          </a:p>
          <a:p>
            <a:pPr marL="68580" indent="0"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Know your own goals and objectives.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Identify the goals and objectives of others.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Find commonalities among goals and objectives.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521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Who Are Our Collaborators?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6373009" cy="4114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Financial Aid Office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Learning Commons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Advising and Testing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ACCESSibility</a:t>
            </a:r>
            <a:r>
              <a:rPr lang="en-US" b="1" dirty="0" smtClean="0">
                <a:solidFill>
                  <a:schemeClr val="tx1"/>
                </a:solidFill>
              </a:rPr>
              <a:t> Services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Student Activities Program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Retention Services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814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Identify where your goals and theirs intersect.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What values do you share?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How can you improve communication between you and your colleagues?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How can your courses and services complement each other?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rgbClr val="000099"/>
              </a:solidFill>
            </a:endParaRPr>
          </a:p>
          <a:p>
            <a:endParaRPr lang="en-US" b="1" dirty="0">
              <a:solidFill>
                <a:srgbClr val="000099"/>
              </a:solidFill>
            </a:endParaRPr>
          </a:p>
          <a:p>
            <a:endParaRPr lang="en-US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10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38200"/>
            <a:ext cx="7024744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What is Your Message to Colleagues?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14600"/>
            <a:ext cx="6777317" cy="3318029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Our job is to accept students where they are and move them as far as they can go.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rgbClr val="FF0000"/>
                </a:solidFill>
              </a:rPr>
              <a:t>Everyone</a:t>
            </a:r>
            <a:r>
              <a:rPr lang="en-US" b="1" dirty="0" smtClean="0">
                <a:solidFill>
                  <a:schemeClr val="tx1"/>
                </a:solidFill>
              </a:rPr>
              <a:t> is responsible for student success.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Affective development is as important as cognitive development.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66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What is Your Message to </a:t>
            </a:r>
            <a:r>
              <a:rPr lang="en-US" sz="3200" b="1" dirty="0" smtClean="0">
                <a:solidFill>
                  <a:srgbClr val="C00000"/>
                </a:solidFill>
              </a:rPr>
              <a:t>Students?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6777317" cy="3585177"/>
          </a:xfrm>
        </p:spPr>
        <p:txBody>
          <a:bodyPr>
            <a:normAutofit fontScale="92500" lnSpcReduction="20000"/>
          </a:bodyPr>
          <a:lstStyle/>
          <a:p>
            <a:endParaRPr lang="en-US" b="1" dirty="0">
              <a:solidFill>
                <a:srgbClr val="000099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College is different from high school.</a:t>
            </a:r>
          </a:p>
          <a:p>
            <a:endParaRPr lang="en-US" sz="2600" b="1" dirty="0">
              <a:solidFill>
                <a:schemeClr val="tx1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You are responsible for everything that takes place in class whether you are there or not.</a:t>
            </a:r>
          </a:p>
          <a:p>
            <a:endParaRPr lang="en-US" sz="2600" b="1" dirty="0">
              <a:solidFill>
                <a:schemeClr val="tx1"/>
              </a:solidFill>
            </a:endParaRPr>
          </a:p>
          <a:p>
            <a:r>
              <a:rPr lang="en-US" sz="2600" b="1" dirty="0">
                <a:solidFill>
                  <a:schemeClr val="tx1"/>
                </a:solidFill>
              </a:rPr>
              <a:t>If you take advantage of the opportunity and support available here, you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sz="3200" b="1" dirty="0">
                <a:solidFill>
                  <a:schemeClr val="tx1"/>
                </a:solidFill>
              </a:rPr>
              <a:t>will be successful</a:t>
            </a:r>
            <a:r>
              <a:rPr lang="en-US" b="1" dirty="0">
                <a:solidFill>
                  <a:schemeClr val="tx1"/>
                </a:solidFill>
              </a:rPr>
              <a:t>. </a:t>
            </a: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rgbClr val="000099"/>
              </a:solidFill>
            </a:endParaRPr>
          </a:p>
          <a:p>
            <a:pPr marL="68580" indent="0">
              <a:buNone/>
            </a:pPr>
            <a:endParaRPr lang="en-US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95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024744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Factors Influencing Student Success for the Typical Student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8248074"/>
              </p:ext>
            </p:extLst>
          </p:nvPr>
        </p:nvGraphicFramePr>
        <p:xfrm>
          <a:off x="457200" y="1828800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665662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6805110" cy="9906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Factors Influencing Student Success for the Underprepared Student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353060"/>
              </p:ext>
            </p:extLst>
          </p:nvPr>
        </p:nvGraphicFramePr>
        <p:xfrm>
          <a:off x="381000" y="1752600"/>
          <a:ext cx="8229600" cy="4625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358293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The weaker the student the more important are…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90800"/>
            <a:ext cx="6777317" cy="3241829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Quality of instruction, and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Students’ personal beliefs, values, and attitudes about learning.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467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Beliefs and values are influenced by…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Life events outside of college,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The experience inside of college, and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The lessons of those events and experiences.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34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We cannot control students’ life events but we can control…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90800"/>
            <a:ext cx="6777317" cy="3241829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we respond to those events,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How we help students learn from the experience of those events,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How supportive students perceive us to be in responding to those events.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23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There are two key phrases in this definition…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323652"/>
            <a:ext cx="6296809" cy="3508977"/>
          </a:xfrm>
        </p:spPr>
        <p:txBody>
          <a:bodyPr/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Integration of courses and services, and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Principles of adult learning and development.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09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Teddy Roosevelt said…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743200"/>
            <a:ext cx="6777317" cy="308942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Do what you can,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With what you have,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Where you are.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2310647"/>
            <a:ext cx="2713814" cy="350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4297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611034" cy="7242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Enjoy the Day!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C:\Users\boylanhr\AppData\Local\Microsoft\Windows\Temporary Internet Files\Content.IE5\XB2REABF\Ahklun_and_Wood_River_Mountain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3800"/>
            <a:ext cx="8229600" cy="52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05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Developmental Education is…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1"/>
            <a:ext cx="6777317" cy="251459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marL="411480" lvl="1" indent="0">
              <a:buNone/>
            </a:pPr>
            <a:r>
              <a:rPr lang="en-US" dirty="0" smtClean="0"/>
              <a:t>	</a:t>
            </a:r>
            <a:r>
              <a:rPr lang="en-US" sz="2800" b="1" dirty="0" smtClean="0">
                <a:solidFill>
                  <a:schemeClr val="tx1"/>
                </a:solidFill>
              </a:rPr>
              <a:t>“The integration of courses and support services guided by the principles of adult learning and development”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173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What is a philosophy?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sz="2800" b="1" dirty="0" smtClean="0">
                <a:solidFill>
                  <a:schemeClr val="tx1"/>
                </a:solidFill>
              </a:rPr>
              <a:t>A philosophy is a set of beliefs about what is true.  A philosophy undergirds values and guide actions.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48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The basic philosophy of developmental education is…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sz="2800" b="1" dirty="0" smtClean="0">
                <a:solidFill>
                  <a:schemeClr val="tx1"/>
                </a:solidFill>
              </a:rPr>
              <a:t>We accept students where they are and we move them as far as they can go.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85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Basic principles of adult development…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b="1" dirty="0" smtClean="0">
                <a:solidFill>
                  <a:schemeClr val="tx1"/>
                </a:solidFill>
              </a:rPr>
              <a:t>Adults learn by connecting new information to what they already know.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Adults value information that has relevance to their lives.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Adults like to be partners in the learning process.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42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Basic principles of adult development…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19400"/>
            <a:ext cx="6777317" cy="3241829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smtClean="0">
                <a:solidFill>
                  <a:schemeClr val="tx1"/>
                </a:solidFill>
              </a:rPr>
              <a:t>Adults like to have a variety of learning activities. </a:t>
            </a:r>
          </a:p>
          <a:p>
            <a:endParaRPr lang="en-US" sz="2600" b="1" dirty="0">
              <a:solidFill>
                <a:schemeClr val="tx1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Adults need to be respected.</a:t>
            </a:r>
          </a:p>
          <a:p>
            <a:endParaRPr lang="en-US" sz="2600" b="1" dirty="0">
              <a:solidFill>
                <a:schemeClr val="tx1"/>
              </a:solidFill>
            </a:endParaRPr>
          </a:p>
          <a:p>
            <a:r>
              <a:rPr lang="en-US" sz="2600" b="1" dirty="0" smtClean="0">
                <a:solidFill>
                  <a:schemeClr val="tx1"/>
                </a:solidFill>
              </a:rPr>
              <a:t>Adults require feedback and constructive criticism.</a:t>
            </a:r>
          </a:p>
          <a:p>
            <a:endParaRPr lang="en-US" b="1" dirty="0"/>
          </a:p>
          <a:p>
            <a:pPr marL="68580" indent="0">
              <a:buNone/>
            </a:pPr>
            <a:r>
              <a:rPr lang="en-US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656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Basic Principles </a:t>
            </a:r>
            <a:r>
              <a:rPr lang="en-US" sz="3200" b="1" dirty="0">
                <a:solidFill>
                  <a:srgbClr val="C00000"/>
                </a:solidFill>
              </a:rPr>
              <a:t>of Adult </a:t>
            </a:r>
            <a:r>
              <a:rPr lang="en-US" sz="3200" b="1" dirty="0" smtClean="0">
                <a:solidFill>
                  <a:srgbClr val="C00000"/>
                </a:solidFill>
              </a:rPr>
              <a:t>Development…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90800"/>
            <a:ext cx="6777317" cy="3429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Adults’ affective development is connected to their cognitive development.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Adults need to be responsible for their own learning.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Adults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like to know the details of a given learning process.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18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Vincent Tinto points out that…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chemeClr val="tx1"/>
                </a:solidFill>
              </a:rPr>
              <a:t>M</a:t>
            </a:r>
            <a:r>
              <a:rPr lang="en-US" b="1" dirty="0" smtClean="0">
                <a:solidFill>
                  <a:schemeClr val="tx1"/>
                </a:solidFill>
              </a:rPr>
              <a:t>ost community college students spend only the amount of time on campus it takes to attend classes. That is the only time we have to make a difference.</a:t>
            </a:r>
          </a:p>
          <a:p>
            <a:pPr marL="6858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68580" indent="0">
              <a:buNone/>
            </a:pPr>
            <a:r>
              <a:rPr lang="en-US" b="1" dirty="0" smtClean="0">
                <a:solidFill>
                  <a:schemeClr val="tx1"/>
                </a:solidFill>
              </a:rPr>
              <a:t>	We increase the power of that difference making through integrated courses and services.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22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4694</TotalTime>
  <Words>523</Words>
  <Application>Microsoft Office PowerPoint</Application>
  <PresentationFormat>On-screen Show (4:3)</PresentationFormat>
  <Paragraphs>135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Century Gothic</vt:lpstr>
      <vt:lpstr>Wingdings 2</vt:lpstr>
      <vt:lpstr>Austin</vt:lpstr>
      <vt:lpstr>Converging Communities</vt:lpstr>
      <vt:lpstr>There are two key phrases in this definition…</vt:lpstr>
      <vt:lpstr>Developmental Education is…</vt:lpstr>
      <vt:lpstr>What is a philosophy?</vt:lpstr>
      <vt:lpstr>The basic philosophy of developmental education is…</vt:lpstr>
      <vt:lpstr>Basic principles of adult development…</vt:lpstr>
      <vt:lpstr>Basic principles of adult development…</vt:lpstr>
      <vt:lpstr>Basic Principles of Adult Development…</vt:lpstr>
      <vt:lpstr>Vincent Tinto points out that…</vt:lpstr>
      <vt:lpstr>Integration On Campus</vt:lpstr>
      <vt:lpstr>Who Are Our Collaborators?</vt:lpstr>
      <vt:lpstr>Identify where your goals and theirs intersect.</vt:lpstr>
      <vt:lpstr>What is Your Message to Colleagues?</vt:lpstr>
      <vt:lpstr>What is Your Message to Students?</vt:lpstr>
      <vt:lpstr>Factors Influencing Student Success for the Typical Student</vt:lpstr>
      <vt:lpstr>Factors Influencing Student Success for the Underprepared Student</vt:lpstr>
      <vt:lpstr>The weaker the student the more important are…</vt:lpstr>
      <vt:lpstr>Beliefs and values are influenced by…</vt:lpstr>
      <vt:lpstr>We cannot control students’ life events but we can control…</vt:lpstr>
      <vt:lpstr>Teddy Roosevelt said…</vt:lpstr>
      <vt:lpstr>Enjoy the Day!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Developmental Education</dc:title>
  <dc:creator>Hunter R. Boylan</dc:creator>
  <cp:lastModifiedBy>Southcott, Joe</cp:lastModifiedBy>
  <cp:revision>25</cp:revision>
  <cp:lastPrinted>2017-10-26T01:24:04Z</cp:lastPrinted>
  <dcterms:created xsi:type="dcterms:W3CDTF">2014-03-17T23:55:37Z</dcterms:created>
  <dcterms:modified xsi:type="dcterms:W3CDTF">2017-10-27T14:35:50Z</dcterms:modified>
</cp:coreProperties>
</file>